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  <p:embeddedFontLst>
    <p:embeddedFont>
      <p:font typeface="Calibri" panose="020F0502020204030204" charset="0"/>
      <p:regular r:id="rId15"/>
      <p:bold r:id="rId16"/>
      <p:italic r:id="rId17"/>
      <p:boldItalic r:id="rId18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8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137410"/>
            <a:ext cx="7416403" cy="210383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chemeClr val="bg1"/>
                </a:solidFill>
              </a:rPr>
              <a:t>{{theme}}</a:t>
            </a: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6350198" y="4611410"/>
            <a:ext cx="7416403" cy="14806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{{description}}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120503"/>
            <a:ext cx="10543342" cy="7012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kern="0" spc="-44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Психологическая природа эмоций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3438763"/>
            <a:ext cx="3852029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Физиологическая основа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63798" y="4036219"/>
            <a:ext cx="3900249" cy="185082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Эмоции вызывают физиологические изменения в организме: изменение сердечного ритма, дыхания, выделения гормонов.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3886" y="3438763"/>
            <a:ext cx="3779996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Когнитивный компонент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73886" y="4036219"/>
            <a:ext cx="3898940" cy="11104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Наши мысли и интерпретации событий влияют на наше эмоциональное состояние.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2664" y="3438763"/>
            <a:ext cx="3497699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Поведенческий аспект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82664" y="4036219"/>
            <a:ext cx="3898940" cy="11104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Эмоции мотивируют нас к действиям и формируют наше поведение.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5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4003000"/>
            <a:ext cx="11603474" cy="7012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kern="0" spc="-44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Эмоциональный интеллект и его роль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63798" y="5352098"/>
            <a:ext cx="555308" cy="555308"/>
          </a:xfrm>
          <a:prstGeom prst="roundRect">
            <a:avLst>
              <a:gd name="adj" fmla="val 6667"/>
            </a:avLst>
          </a:prstGeom>
          <a:solidFill>
            <a:srgbClr val="303132"/>
          </a:solidFill>
        </p:spPr>
      </p:sp>
      <p:sp>
        <p:nvSpPr>
          <p:cNvPr id="5" name="Text 2"/>
          <p:cNvSpPr/>
          <p:nvPr/>
        </p:nvSpPr>
        <p:spPr>
          <a:xfrm>
            <a:off x="973217" y="5419427"/>
            <a:ext cx="336471" cy="4206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27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65923" y="5352098"/>
            <a:ext cx="3334226" cy="70127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Распознавание эмоций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65923" y="6201370"/>
            <a:ext cx="3334226" cy="11104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Способность понимать собственные эмоции и эмоции других.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5246965" y="5352098"/>
            <a:ext cx="555308" cy="555308"/>
          </a:xfrm>
          <a:prstGeom prst="roundRect">
            <a:avLst>
              <a:gd name="adj" fmla="val 6667"/>
            </a:avLst>
          </a:prstGeom>
          <a:solidFill>
            <a:srgbClr val="303132"/>
          </a:solidFill>
        </p:spPr>
      </p:sp>
      <p:sp>
        <p:nvSpPr>
          <p:cNvPr id="9" name="Text 6"/>
          <p:cNvSpPr/>
          <p:nvPr/>
        </p:nvSpPr>
        <p:spPr>
          <a:xfrm>
            <a:off x="5356384" y="5419427"/>
            <a:ext cx="336471" cy="4206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27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6049089" y="5352098"/>
            <a:ext cx="3334226" cy="70127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Управление эмоциями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049089" y="6201370"/>
            <a:ext cx="3334226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Способность контролировать и регулировать свои эмоции.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9630132" y="5352098"/>
            <a:ext cx="555308" cy="555308"/>
          </a:xfrm>
          <a:prstGeom prst="roundRect">
            <a:avLst>
              <a:gd name="adj" fmla="val 6667"/>
            </a:avLst>
          </a:prstGeom>
          <a:solidFill>
            <a:srgbClr val="303132"/>
          </a:solidFill>
        </p:spPr>
      </p:sp>
      <p:sp>
        <p:nvSpPr>
          <p:cNvPr id="13" name="Text 10"/>
          <p:cNvSpPr/>
          <p:nvPr/>
        </p:nvSpPr>
        <p:spPr>
          <a:xfrm>
            <a:off x="9739551" y="5419427"/>
            <a:ext cx="336471" cy="4206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27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432256" y="5352098"/>
            <a:ext cx="3334226" cy="70127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Использование эмоций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32256" y="6201370"/>
            <a:ext cx="3334226" cy="11104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Способность направлять и использовать эмоции для достижения целей.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514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4393" y="3724037"/>
            <a:ext cx="12921615" cy="138707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b="1" kern="0" spc="-44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Биологические механизмы эмоционального реагирования</a:t>
            </a:r>
            <a:endParaRPr lang="en-US" sz="4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393" y="5477232"/>
            <a:ext cx="610195" cy="61019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54393" y="6331506"/>
            <a:ext cx="2774037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Амигдала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854393" y="6824663"/>
            <a:ext cx="4063127" cy="3661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Обработка угрозы и страха.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3637" y="5477232"/>
            <a:ext cx="610195" cy="61019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83637" y="6331506"/>
            <a:ext cx="2774037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Гипоталамус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5283637" y="6824663"/>
            <a:ext cx="4063127" cy="73223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Регулировка физиологических реакций.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2881" y="5477232"/>
            <a:ext cx="610195" cy="61019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2881" y="6331506"/>
            <a:ext cx="3338393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Префронтальная кора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9712881" y="6824663"/>
            <a:ext cx="4063127" cy="3661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Контроль и регулирование эмоций.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5696" y="634603"/>
            <a:ext cx="7532608" cy="130778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b="1" kern="0" spc="-4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Эмоции как фактор принятия решений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1064657" y="2287667"/>
            <a:ext cx="30480" cy="5307330"/>
          </a:xfrm>
          <a:prstGeom prst="roundRect">
            <a:avLst>
              <a:gd name="adj" fmla="val 113290"/>
            </a:avLst>
          </a:prstGeom>
          <a:solidFill>
            <a:srgbClr val="494A4B"/>
          </a:solidFill>
        </p:spPr>
      </p:sp>
      <p:sp>
        <p:nvSpPr>
          <p:cNvPr id="5" name="Shape 2"/>
          <p:cNvSpPr/>
          <p:nvPr/>
        </p:nvSpPr>
        <p:spPr>
          <a:xfrm>
            <a:off x="1293138" y="2790349"/>
            <a:ext cx="690562" cy="30480"/>
          </a:xfrm>
          <a:prstGeom prst="roundRect">
            <a:avLst>
              <a:gd name="adj" fmla="val 113290"/>
            </a:avLst>
          </a:prstGeom>
          <a:solidFill>
            <a:srgbClr val="494A4B"/>
          </a:solidFill>
        </p:spPr>
      </p:sp>
      <p:sp>
        <p:nvSpPr>
          <p:cNvPr id="6" name="Shape 3"/>
          <p:cNvSpPr/>
          <p:nvPr/>
        </p:nvSpPr>
        <p:spPr>
          <a:xfrm>
            <a:off x="805696" y="2546628"/>
            <a:ext cx="517922" cy="517922"/>
          </a:xfrm>
          <a:prstGeom prst="roundRect">
            <a:avLst>
              <a:gd name="adj" fmla="val 6667"/>
            </a:avLst>
          </a:prstGeom>
          <a:solidFill>
            <a:srgbClr val="303132"/>
          </a:solidFill>
        </p:spPr>
      </p:sp>
      <p:sp>
        <p:nvSpPr>
          <p:cNvPr id="7" name="Text 4"/>
          <p:cNvSpPr/>
          <p:nvPr/>
        </p:nvSpPr>
        <p:spPr>
          <a:xfrm>
            <a:off x="907733" y="2609433"/>
            <a:ext cx="313849" cy="3923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kern="0" spc="-25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215634" y="2517815"/>
            <a:ext cx="2860953" cy="3269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kern="0" spc="-2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Негативные эмоции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215634" y="2982873"/>
            <a:ext cx="6122670" cy="69032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Страх, гнев, печаль могут привести к импульсивным решениям.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1293138" y="4636175"/>
            <a:ext cx="690562" cy="30480"/>
          </a:xfrm>
          <a:prstGeom prst="roundRect">
            <a:avLst>
              <a:gd name="adj" fmla="val 113290"/>
            </a:avLst>
          </a:prstGeom>
          <a:solidFill>
            <a:srgbClr val="494A4B"/>
          </a:solidFill>
        </p:spPr>
      </p:sp>
      <p:sp>
        <p:nvSpPr>
          <p:cNvPr id="11" name="Shape 8"/>
          <p:cNvSpPr/>
          <p:nvPr/>
        </p:nvSpPr>
        <p:spPr>
          <a:xfrm>
            <a:off x="805696" y="4392454"/>
            <a:ext cx="517922" cy="517922"/>
          </a:xfrm>
          <a:prstGeom prst="roundRect">
            <a:avLst>
              <a:gd name="adj" fmla="val 6667"/>
            </a:avLst>
          </a:prstGeom>
          <a:solidFill>
            <a:srgbClr val="303132"/>
          </a:solidFill>
        </p:spPr>
      </p:sp>
      <p:sp>
        <p:nvSpPr>
          <p:cNvPr id="12" name="Text 9"/>
          <p:cNvSpPr/>
          <p:nvPr/>
        </p:nvSpPr>
        <p:spPr>
          <a:xfrm>
            <a:off x="907733" y="4455259"/>
            <a:ext cx="313849" cy="3923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kern="0" spc="-25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215634" y="4363641"/>
            <a:ext cx="2902863" cy="3269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kern="0" spc="-2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Позитивные эмоции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215634" y="4828699"/>
            <a:ext cx="6122670" cy="69032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Радость, надежда, любовь могут способствовать творческому мышлению.</a:t>
            </a:r>
            <a:endParaRPr lang="en-US" sz="1800" dirty="0"/>
          </a:p>
        </p:txBody>
      </p:sp>
      <p:sp>
        <p:nvSpPr>
          <p:cNvPr id="15" name="Shape 12"/>
          <p:cNvSpPr/>
          <p:nvPr/>
        </p:nvSpPr>
        <p:spPr>
          <a:xfrm>
            <a:off x="1293138" y="6482001"/>
            <a:ext cx="690562" cy="30480"/>
          </a:xfrm>
          <a:prstGeom prst="roundRect">
            <a:avLst>
              <a:gd name="adj" fmla="val 113290"/>
            </a:avLst>
          </a:prstGeom>
          <a:solidFill>
            <a:srgbClr val="494A4B"/>
          </a:solidFill>
        </p:spPr>
      </p:sp>
      <p:sp>
        <p:nvSpPr>
          <p:cNvPr id="16" name="Shape 13"/>
          <p:cNvSpPr/>
          <p:nvPr/>
        </p:nvSpPr>
        <p:spPr>
          <a:xfrm>
            <a:off x="805696" y="6238280"/>
            <a:ext cx="517922" cy="517922"/>
          </a:xfrm>
          <a:prstGeom prst="roundRect">
            <a:avLst>
              <a:gd name="adj" fmla="val 6667"/>
            </a:avLst>
          </a:prstGeom>
          <a:solidFill>
            <a:srgbClr val="303132"/>
          </a:solidFill>
        </p:spPr>
      </p:sp>
      <p:sp>
        <p:nvSpPr>
          <p:cNvPr id="17" name="Text 14"/>
          <p:cNvSpPr/>
          <p:nvPr/>
        </p:nvSpPr>
        <p:spPr>
          <a:xfrm>
            <a:off x="907733" y="6301085"/>
            <a:ext cx="313849" cy="3923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kern="0" spc="-25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215634" y="6209467"/>
            <a:ext cx="3881438" cy="3269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kern="0" spc="-2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Эмоциональный интеллект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215634" y="6674525"/>
            <a:ext cx="6122670" cy="69032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Помогает анализировать и принимать взвешенные решения.</a:t>
            </a:r>
            <a:endParaRPr lang="en-US"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206818"/>
            <a:ext cx="7416403" cy="210383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kern="0" spc="-44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Управление эмоциями в профессиональной среде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63798" y="3680817"/>
            <a:ext cx="3584853" cy="1732598"/>
          </a:xfrm>
          <a:prstGeom prst="roundRect">
            <a:avLst>
              <a:gd name="adj" fmla="val 2137"/>
            </a:avLst>
          </a:prstGeom>
          <a:solidFill>
            <a:srgbClr val="303132"/>
          </a:solidFill>
        </p:spPr>
      </p:sp>
      <p:sp>
        <p:nvSpPr>
          <p:cNvPr id="5" name="Text 2"/>
          <p:cNvSpPr/>
          <p:nvPr/>
        </p:nvSpPr>
        <p:spPr>
          <a:xfrm>
            <a:off x="1110615" y="3927634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Саморегуляция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110615" y="4426268"/>
            <a:ext cx="3091220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Техники расслабления, позитивное мышление.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5468" y="3680817"/>
            <a:ext cx="3584853" cy="1732598"/>
          </a:xfrm>
          <a:prstGeom prst="roundRect">
            <a:avLst>
              <a:gd name="adj" fmla="val 2137"/>
            </a:avLst>
          </a:prstGeom>
          <a:solidFill>
            <a:srgbClr val="303132"/>
          </a:solidFill>
        </p:spPr>
      </p:sp>
      <p:sp>
        <p:nvSpPr>
          <p:cNvPr id="8" name="Text 5"/>
          <p:cNvSpPr/>
          <p:nvPr/>
        </p:nvSpPr>
        <p:spPr>
          <a:xfrm>
            <a:off x="4942284" y="3927634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Эмпатия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42284" y="4426268"/>
            <a:ext cx="3091220" cy="7403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Понимание эмоций коллег, сопереживание.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3798" y="5660231"/>
            <a:ext cx="7416403" cy="1362432"/>
          </a:xfrm>
          <a:prstGeom prst="roundRect">
            <a:avLst>
              <a:gd name="adj" fmla="val 2718"/>
            </a:avLst>
          </a:prstGeom>
          <a:solidFill>
            <a:srgbClr val="303132"/>
          </a:solidFill>
        </p:spPr>
      </p:sp>
      <p:sp>
        <p:nvSpPr>
          <p:cNvPr id="11" name="Text 8"/>
          <p:cNvSpPr/>
          <p:nvPr/>
        </p:nvSpPr>
        <p:spPr>
          <a:xfrm>
            <a:off x="1110615" y="5907048"/>
            <a:ext cx="4065746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Коммуникативные навыки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10615" y="6405682"/>
            <a:ext cx="6922770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Четкое выражение чувств, конструктивный диалог.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9036" y="675442"/>
            <a:ext cx="7425928" cy="209204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b="1" kern="0" spc="-44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Влияние эмоционального состояния на здоровье</a:t>
            </a:r>
            <a:endParaRPr lang="en-US" sz="4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036" y="3135630"/>
            <a:ext cx="1227296" cy="147280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54473" y="3381018"/>
            <a:ext cx="2789396" cy="3486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Стресс и тревога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454473" y="3876913"/>
            <a:ext cx="5830491" cy="368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Могут негативно влиять на иммунную систему.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036" y="4608433"/>
            <a:ext cx="1227296" cy="147280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54473" y="4853821"/>
            <a:ext cx="2789396" cy="3486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Депрессия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454473" y="5349716"/>
            <a:ext cx="5830491" cy="368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Приводит к физическим недомоганиям.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036" y="6081236"/>
            <a:ext cx="1227296" cy="147280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54473" y="6326624"/>
            <a:ext cx="3094315" cy="3486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Позитивные эмоции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454473" y="6822519"/>
            <a:ext cx="5830491" cy="368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Укрепляют иммунную систему.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853678"/>
            <a:ext cx="7416403" cy="28051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kern="0" spc="-44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Стратегии эмоциональной регуляции и саморазвития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63798" y="4028956"/>
            <a:ext cx="185023" cy="868799"/>
          </a:xfrm>
          <a:prstGeom prst="roundRect">
            <a:avLst>
              <a:gd name="adj" fmla="val 20011"/>
            </a:avLst>
          </a:prstGeom>
          <a:solidFill>
            <a:srgbClr val="303132"/>
          </a:solidFill>
        </p:spPr>
      </p:sp>
      <p:sp>
        <p:nvSpPr>
          <p:cNvPr id="5" name="Text 2"/>
          <p:cNvSpPr/>
          <p:nvPr/>
        </p:nvSpPr>
        <p:spPr>
          <a:xfrm>
            <a:off x="1418987" y="4028956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Осознание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18987" y="4527590"/>
            <a:ext cx="6861215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Понимание своих эмоций.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233964" y="5144572"/>
            <a:ext cx="185023" cy="868799"/>
          </a:xfrm>
          <a:prstGeom prst="roundRect">
            <a:avLst>
              <a:gd name="adj" fmla="val 20011"/>
            </a:avLst>
          </a:prstGeom>
          <a:solidFill>
            <a:srgbClr val="303132"/>
          </a:solidFill>
        </p:spPr>
      </p:sp>
      <p:sp>
        <p:nvSpPr>
          <p:cNvPr id="8" name="Text 5"/>
          <p:cNvSpPr/>
          <p:nvPr/>
        </p:nvSpPr>
        <p:spPr>
          <a:xfrm>
            <a:off x="1789152" y="5144572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Регуляция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789152" y="5643205"/>
            <a:ext cx="6491049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Контроль и управление эмоциями.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1604248" y="6260187"/>
            <a:ext cx="185023" cy="868799"/>
          </a:xfrm>
          <a:prstGeom prst="roundRect">
            <a:avLst>
              <a:gd name="adj" fmla="val 20011"/>
            </a:avLst>
          </a:prstGeom>
          <a:solidFill>
            <a:srgbClr val="303132"/>
          </a:solidFill>
        </p:spPr>
      </p:sp>
      <p:sp>
        <p:nvSpPr>
          <p:cNvPr id="11" name="Text 8"/>
          <p:cNvSpPr/>
          <p:nvPr/>
        </p:nvSpPr>
        <p:spPr>
          <a:xfrm>
            <a:off x="2159437" y="6260187"/>
            <a:ext cx="2804874" cy="3506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Развитие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2159437" y="6758821"/>
            <a:ext cx="6120765" cy="370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Повышение эмоционального интеллекта.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1661</Words>
  <Application>WPS Presentation</Application>
  <PresentationFormat>On-screen Show (16:9)</PresentationFormat>
  <Paragraphs>114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3" baseType="lpstr">
      <vt:lpstr>Arial</vt:lpstr>
      <vt:lpstr>SimSun</vt:lpstr>
      <vt:lpstr>Wingdings</vt:lpstr>
      <vt:lpstr>Source Sans Pro</vt:lpstr>
      <vt:lpstr>Source Sans Pro</vt:lpstr>
      <vt:lpstr>Source Sans Pro</vt:lpstr>
      <vt:lpstr>Montserrat Bold</vt:lpstr>
      <vt:lpstr>Segoe Print</vt:lpstr>
      <vt:lpstr>Montserrat Bold</vt:lpstr>
      <vt:lpstr>Montserrat Bold</vt:lpstr>
      <vt:lpstr>Calibri</vt:lpstr>
      <vt:lpstr>Microsoft YaHei</vt:lpstr>
      <vt:lpstr>Arial Unicode MS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nurja</cp:lastModifiedBy>
  <cp:revision>6</cp:revision>
  <dcterms:created xsi:type="dcterms:W3CDTF">2025-04-04T15:03:00Z</dcterms:created>
  <dcterms:modified xsi:type="dcterms:W3CDTF">2025-04-04T19:17:41Z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AFC4E1A4BB7443718AB48F9AA1BF25A7_13</vt:lpwstr>
  </property>
  <property fmtid="{D5CDD505-2E9C-101B-9397-08002B2CF9AE}" pid="3" name="KSOProductBuildVer">
    <vt:lpwstr>1049-12.2.0.20782</vt:lpwstr>
  </property>
</Properties>
</file>